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10080625" cy="7559675" type="screen4x3"/>
  <p:notesSz cx="7559675" cy="10691813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426" y="-82"/>
      </p:cViewPr>
      <p:guideLst>
        <p:guide orient="horz" pos="2381"/>
        <p:guide pos="317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nl-NL" sz="14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Lucida Sans" pitchFamily="2"/>
            </a:endParaRPr>
          </a:p>
        </p:txBody>
      </p:sp>
      <p:sp>
        <p:nvSpPr>
          <p:cNvPr id="3" name="Tijdelijke aanduiding voor datum 2"/>
          <p:cNvSpPr txBox="1">
            <a:spLocks noGrp="1"/>
          </p:cNvSpPr>
          <p:nvPr>
            <p:ph type="dt" sz="quarter" idx="1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/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nl-NL" sz="14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Lucida Sans" pitchFamily="2"/>
            </a:endParaRPr>
          </a:p>
        </p:txBody>
      </p:sp>
      <p:sp>
        <p:nvSpPr>
          <p:cNvPr id="4" name="Tijdelijke aanduiding voor voettekst 3"/>
          <p:cNvSpPr txBox="1">
            <a:spLocks noGrp="1"/>
          </p:cNvSpPr>
          <p:nvPr>
            <p:ph type="ftr" sz="quarter" idx="2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nl-NL" sz="14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Lucida Sans" pitchFamily="2"/>
            </a:endParaRPr>
          </a:p>
        </p:txBody>
      </p:sp>
      <p:sp>
        <p:nvSpPr>
          <p:cNvPr id="5" name="Tijdelijke aanduiding voor dianummer 4"/>
          <p:cNvSpPr txBox="1">
            <a:spLocks noGrp="1"/>
          </p:cNvSpPr>
          <p:nvPr>
            <p:ph type="sldNum" sz="quarter" idx="3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anchorCtr="0" compatLnSpc="0"/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E0915E0D-E8C7-450B-9025-C61D446E023C}" type="slidenum">
              <a:t>‹nr.›</a:t>
            </a:fld>
            <a:endParaRPr lang="nl-NL" sz="14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Lucida Sans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13111015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 idx="2"/>
          </p:nvPr>
        </p:nvSpPr>
        <p:spPr>
          <a:xfrm>
            <a:off x="1107000" y="812520"/>
            <a:ext cx="5345280" cy="4008959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Tijdelijke aanduiding voor notities 2"/>
          <p:cNvSpPr txBox="1">
            <a:spLocks noGrp="1"/>
          </p:cNvSpPr>
          <p:nvPr>
            <p:ph type="body" sz="quarter" idx="3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endParaRPr lang="nl-NL"/>
          </a:p>
        </p:txBody>
      </p:sp>
      <p:sp>
        <p:nvSpPr>
          <p:cNvPr id="4" name="Tijdelijke aanduiding voor koptekst 3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rtl="0" hangingPunct="0">
              <a:buNone/>
              <a:tabLst/>
              <a:defRPr lang="nl-NL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nl-NL"/>
          </a:p>
        </p:txBody>
      </p:sp>
      <p:sp>
        <p:nvSpPr>
          <p:cNvPr id="5" name="Tijdelijke aanduiding voor datum 4"/>
          <p:cNvSpPr txBox="1">
            <a:spLocks noGrp="1"/>
          </p:cNvSpPr>
          <p:nvPr>
            <p:ph type="dt" idx="1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algn="r" rtl="0" hangingPunct="0">
              <a:buNone/>
              <a:tabLst/>
              <a:defRPr lang="nl-NL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nl-NL"/>
          </a:p>
        </p:txBody>
      </p:sp>
      <p:sp>
        <p:nvSpPr>
          <p:cNvPr id="6" name="Tijdelijke aanduiding voor voettekst 5"/>
          <p:cNvSpPr txBox="1">
            <a:spLocks noGrp="1"/>
          </p:cNvSpPr>
          <p:nvPr>
            <p:ph type="ftr" sz="quarter" idx="4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/>
          <a:lstStyle>
            <a:lvl1pPr lvl="0" rtl="0" hangingPunct="0">
              <a:buNone/>
              <a:tabLst/>
              <a:defRPr lang="nl-NL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nl-NL"/>
          </a:p>
        </p:txBody>
      </p:sp>
      <p:sp>
        <p:nvSpPr>
          <p:cNvPr id="7" name="Tijdelijke aanduiding voor dianummer 6"/>
          <p:cNvSpPr txBox="1">
            <a:spLocks noGrp="1"/>
          </p:cNvSpPr>
          <p:nvPr>
            <p:ph type="sldNum" sz="quarter" idx="5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/>
          <a:lstStyle>
            <a:lvl1pPr lvl="0" algn="r" rtl="0" hangingPunct="0">
              <a:buNone/>
              <a:tabLst/>
              <a:defRPr lang="nl-NL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fld id="{77F03F62-73CF-4FCD-9B3D-F174DF3C0B3A}" type="slidenum"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061232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16000" marR="0" indent="-216000" rtl="0" hangingPunct="0">
      <a:tabLst/>
      <a:defRPr lang="nl-NL" sz="2000" b="0" i="0" u="none" strike="noStrike" kern="1200">
        <a:ln>
          <a:noFill/>
        </a:ln>
        <a:latin typeface="Arial" pitchFamily="18"/>
        <a:ea typeface="Microsoft YaHei" pitchFamily="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Tijdelijke aanduiding voor notities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nl-NL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Tijdelijke aanduiding voor notities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nl-NL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Tijdelijke aanduiding voor notities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nl-NL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Tijdelijke aanduiding voor notities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nl-NL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Tijdelijke aanduiding voor notities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nl-NL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Tijdelijke aanduiding voor notities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nl-NL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Tijdelijke aanduiding voor notities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nl-NL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Tijdelijke aanduiding voor notities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nl-N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Tijdelijke aanduiding voor notities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nl-N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Tijdelijke aanduiding voor notities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nl-NL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Tijdelijke aanduiding voor notities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nl-NL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Tijdelijke aanduiding voor notities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nl-NL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Tijdelijke aanduiding voor notities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nl-NL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Tijdelijke aanduiding voor notities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nl-NL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Tijdelijke aanduiding voor notities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nl-NL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Tijdelijke aanduiding voor notities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nl-N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42F8E45B-19CD-4036-8A05-A6838D8C5AAC}" type="slidenum"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491632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CC637E58-7B21-4085-AE9A-1971264C40FD}" type="slidenum"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244173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7308850" y="301625"/>
            <a:ext cx="2266950" cy="6456363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3212" cy="6456363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CBB39BD-7D2D-4D3E-AF81-BE37F71BE1B4}" type="slidenum"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07927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57430B8-33F3-4463-B859-71312F59003C}" type="slidenum"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986109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EAD250A2-87AF-43AA-BFF3-12BD561DA84B}" type="slidenum"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199894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9287" cy="49895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5114925" y="1768475"/>
            <a:ext cx="4460875" cy="49895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419968CA-FF04-419A-87F4-08954D5B9EF5}" type="slidenum"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930119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40F1F531-77B2-4D38-B5E9-0E16D97E709F}" type="slidenum"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384655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6278158-5876-42C4-B08E-E14BE5C94785}" type="slidenum"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772591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3CEA9640-6BBA-4005-AF10-8D05FA282077}" type="slidenum"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552291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E6EFC448-9FAB-4ACE-B919-044A041C3801}" type="slidenum"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630132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CF517D54-93E1-402D-BBF3-554D8A90A889}" type="slidenum"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416733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 txBox="1">
            <a:spLocks noGrp="1"/>
          </p:cNvSpPr>
          <p:nvPr>
            <p:ph type="title"/>
          </p:nvPr>
        </p:nvSpPr>
        <p:spPr>
          <a:xfrm>
            <a:off x="503999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nl-NL"/>
          </a:p>
        </p:txBody>
      </p:sp>
      <p:sp>
        <p:nvSpPr>
          <p:cNvPr id="3" name="Tijdelijke aanduiding voor tekst 2"/>
          <p:cNvSpPr txBox="1">
            <a:spLocks noGrp="1"/>
          </p:cNvSpPr>
          <p:nvPr>
            <p:ph type="body" idx="1"/>
          </p:nvPr>
        </p:nvSpPr>
        <p:spPr>
          <a:xfrm>
            <a:off x="503999" y="1769040"/>
            <a:ext cx="9071640" cy="4989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nl-NL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nl-NL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nl-NL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nl-NL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nl-NL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nl-NL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nl-NL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nl-NL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nl-NL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nl-NL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 txBox="1">
            <a:spLocks noGrp="1"/>
          </p:cNvSpPr>
          <p:nvPr>
            <p:ph type="dt" sz="half" idx="2"/>
          </p:nvPr>
        </p:nvSpPr>
        <p:spPr>
          <a:xfrm>
            <a:off x="503999" y="6887160"/>
            <a:ext cx="234828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rtl="0" hangingPunct="0">
              <a:buNone/>
              <a:tabLst/>
              <a:defRPr lang="nl-NL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nl-NL"/>
          </a:p>
        </p:txBody>
      </p:sp>
      <p:sp>
        <p:nvSpPr>
          <p:cNvPr id="5" name="Tijdelijke aanduiding voor voettekst 4"/>
          <p:cNvSpPr txBox="1">
            <a:spLocks noGrp="1"/>
          </p:cNvSpPr>
          <p:nvPr>
            <p:ph type="ftr" sz="quarter" idx="3"/>
          </p:nvPr>
        </p:nvSpPr>
        <p:spPr>
          <a:xfrm>
            <a:off x="3447360" y="6887160"/>
            <a:ext cx="319500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algn="ctr" rtl="0" hangingPunct="0">
              <a:buNone/>
              <a:tabLst/>
              <a:defRPr lang="nl-NL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nl-NL"/>
          </a:p>
        </p:txBody>
      </p:sp>
      <p:sp>
        <p:nvSpPr>
          <p:cNvPr id="6" name="Tijdelijke aanduiding voor dianummer 5"/>
          <p:cNvSpPr txBox="1">
            <a:spLocks noGrp="1"/>
          </p:cNvSpPr>
          <p:nvPr>
            <p:ph type="sldNum" sz="quarter" idx="4"/>
          </p:nvPr>
        </p:nvSpPr>
        <p:spPr>
          <a:xfrm>
            <a:off x="7227360" y="6887160"/>
            <a:ext cx="234828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algn="r" rtl="0" hangingPunct="0">
              <a:buNone/>
              <a:tabLst/>
              <a:defRPr lang="nl-NL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fld id="{D567DEE6-F869-42B1-8B81-868B1EA135DB}" type="slidenum"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xStyles>
    <p:titleStyle>
      <a:lvl1pPr algn="ctr" rtl="0" hangingPunct="0">
        <a:tabLst/>
        <a:defRPr lang="nl-NL" sz="4400" b="0" i="0" u="none" strike="noStrike" kern="1200">
          <a:ln>
            <a:noFill/>
          </a:ln>
          <a:latin typeface="Arial" pitchFamily="18"/>
          <a:ea typeface="Microsoft YaHei" pitchFamily="2"/>
        </a:defRPr>
      </a:lvl1pPr>
    </p:titleStyle>
    <p:bodyStyle>
      <a:lvl1pPr rtl="0" hangingPunct="0">
        <a:spcBef>
          <a:spcPts val="0"/>
        </a:spcBef>
        <a:spcAft>
          <a:spcPts val="1417"/>
        </a:spcAft>
        <a:tabLst/>
        <a:defRPr lang="nl-NL" sz="3200" b="0" i="0" u="none" strike="noStrike" kern="1200">
          <a:ln>
            <a:noFill/>
          </a:ln>
          <a:latin typeface="Arial" pitchFamily="18"/>
          <a:ea typeface="Microsoft YaHei" pitchFamily="2"/>
        </a:defRPr>
      </a:lvl1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 idx="4294967295"/>
          </p:nvPr>
        </p:nvSpPr>
        <p:spPr/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nl-NL"/>
              <a:t>Energiearmoede</a:t>
            </a:r>
          </a:p>
        </p:txBody>
      </p:sp>
      <p:sp>
        <p:nvSpPr>
          <p:cNvPr id="3" name="Tijdelijke aanduiding voor tekst 2"/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nl-NL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nl-NL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nl-NL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nl-NL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nl-NL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nl-NL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nl-NL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nl-NL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nl-NL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nl-NL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9pPr>
          </a:lstStyle>
          <a:p>
            <a:pPr lvl="0"/>
            <a:r>
              <a:rPr lang="nl-NL"/>
              <a:t>Relatief laag inkomen</a:t>
            </a:r>
          </a:p>
          <a:p>
            <a:pPr lvl="0"/>
            <a:r>
              <a:rPr lang="nl-NL"/>
              <a:t>Hoge energielasten</a:t>
            </a:r>
          </a:p>
          <a:p>
            <a:pPr lvl="0"/>
            <a:r>
              <a:rPr lang="nl-NL"/>
              <a:t>Woning met een 'lage energetische kwaliteit' (slecht geïsoleerd)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nl-NL"/>
              <a:t>Ongelijkheid</a:t>
            </a:r>
          </a:p>
        </p:txBody>
      </p:sp>
      <p:sp>
        <p:nvSpPr>
          <p:cNvPr id="3" name="Tijdelijke aanduiding voor tekst 2"/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nl-NL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nl-NL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nl-NL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nl-NL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nl-NL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nl-NL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nl-NL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nl-NL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nl-NL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nl-NL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9pPr>
          </a:lstStyle>
          <a:p>
            <a:pPr lvl="0"/>
            <a:r>
              <a:rPr lang="nl-NL"/>
              <a:t>duurzame energietechnologieën worden vaak uitsluitend gebruikt door hogere inkomens</a:t>
            </a:r>
          </a:p>
          <a:p>
            <a:pPr lvl="0"/>
            <a:r>
              <a:rPr lang="nl-NL"/>
              <a:t>energietransitie kan heel gemakkelijk leiden tot toenemende ongelijkheid</a:t>
            </a:r>
          </a:p>
          <a:p>
            <a:pPr lvl="0"/>
            <a:r>
              <a:rPr lang="nl-NL"/>
              <a:t> 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nl-NL"/>
              <a:t>Warmtetransitie</a:t>
            </a:r>
          </a:p>
        </p:txBody>
      </p:sp>
      <p:sp>
        <p:nvSpPr>
          <p:cNvPr id="3" name="Tijdelijke aanduiding voor tekst 2"/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nl-NL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nl-NL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nl-NL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nl-NL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nl-NL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nl-NL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nl-NL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nl-NL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nl-NL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nl-NL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9pPr>
          </a:lstStyle>
          <a:p>
            <a:pPr lvl="0"/>
            <a:r>
              <a:rPr lang="nl-NL"/>
              <a:t>noodzakelijke investeringen in duurzame technologie kunnen daarnaast ook tot hogere energiearmoede leiden</a:t>
            </a:r>
          </a:p>
          <a:p>
            <a:pPr lvl="0"/>
            <a:r>
              <a:rPr lang="nl-NL"/>
              <a:t>overstap van aardgas naar duurzame bronnen voor het verwarmen van woningen (warmtetransitie) kan leiden tot een aanzienlijke toename van het aantal huishoudens dat meer dan 10% van hun inkomen uitgeeft aan energiekosten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nl-NL"/>
              <a:t>Belasting</a:t>
            </a:r>
          </a:p>
        </p:txBody>
      </p:sp>
      <p:sp>
        <p:nvSpPr>
          <p:cNvPr id="3" name="Tijdelijke aanduiding voor tekst 2"/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nl-NL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nl-NL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nl-NL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nl-NL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nl-NL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nl-NL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nl-NL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nl-NL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nl-NL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nl-NL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9pPr>
          </a:lstStyle>
          <a:p>
            <a:pPr lvl="0"/>
            <a:r>
              <a:rPr lang="nl-NL"/>
              <a:t>Huishoudens die niet kunnen investeren in duurzame energietechnologieën blijven afhankelijk van fossiele brandstoffen die steeds zwaarder belast worden om huishoudens te stimuleren over te stappen op duurzame energie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nl-NL"/>
              <a:t>Subsidies</a:t>
            </a:r>
          </a:p>
        </p:txBody>
      </p:sp>
      <p:sp>
        <p:nvSpPr>
          <p:cNvPr id="3" name="Tijdelijke aanduiding voor tekst 2"/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nl-NL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nl-NL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nl-NL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nl-NL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nl-NL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nl-NL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nl-NL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nl-NL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nl-NL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nl-NL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9pPr>
          </a:lstStyle>
          <a:p>
            <a:pPr lvl="0"/>
            <a:r>
              <a:rPr lang="nl-NL"/>
              <a:t>door niet te investeren in duurzame technologieën profiteren deze huishoudens niet van beschikbare subsidies en andere regelingen (bijvoorbeeld gerelateerd aan belastingen en hypotheek)</a:t>
            </a:r>
          </a:p>
          <a:p>
            <a:pPr lvl="0"/>
            <a:r>
              <a:rPr lang="nl-NL"/>
              <a:t>Mensen met een laag inkomen weten vaak 'de weg niet'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nl-NL"/>
              <a:t>Bijeffecten</a:t>
            </a:r>
          </a:p>
        </p:txBody>
      </p:sp>
      <p:sp>
        <p:nvSpPr>
          <p:cNvPr id="3" name="Tijdelijke aanduiding voor tekst 2"/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nl-NL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nl-NL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nl-NL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nl-NL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nl-NL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nl-NL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nl-NL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nl-NL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nl-NL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nl-NL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9pPr>
          </a:lstStyle>
          <a:p>
            <a:pPr lvl="0"/>
            <a:r>
              <a:rPr lang="nl-NL"/>
              <a:t>geen toegenomen wooncomfort door (bijv) betere isolatie</a:t>
            </a:r>
          </a:p>
          <a:p>
            <a:pPr lvl="0"/>
            <a:r>
              <a:rPr lang="nl-NL"/>
              <a:t>in de toekomst beperkte toegang van niet-elektrische voertuigen tot parkeerplekken of milieuzones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nl-NL"/>
              <a:t>Hoe bestrijd je energiearmoede?</a:t>
            </a:r>
          </a:p>
        </p:txBody>
      </p:sp>
      <p:sp>
        <p:nvSpPr>
          <p:cNvPr id="3" name="Tijdelijke aanduiding voor tekst 2"/>
          <p:cNvSpPr txBox="1">
            <a:spLocks noGrp="1"/>
          </p:cNvSpPr>
          <p:nvPr>
            <p:ph type="body" idx="4294967295"/>
          </p:nvPr>
        </p:nvSpPr>
        <p:spPr>
          <a:xfrm>
            <a:off x="503999" y="1769040"/>
            <a:ext cx="9071640" cy="5065560"/>
          </a:xfrm>
        </p:spPr>
        <p:txBody>
          <a:bodyPr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nl-NL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nl-NL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nl-NL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nl-NL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nl-NL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nl-NL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nl-NL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nl-NL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nl-NL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nl-NL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9pPr>
          </a:lstStyle>
          <a:p>
            <a:pPr lvl="0"/>
            <a:r>
              <a:rPr lang="nl-NL"/>
              <a:t>nadelen inkomenssteun en belastingverlaging</a:t>
            </a:r>
          </a:p>
          <a:p>
            <a:pPr lvl="0"/>
            <a:r>
              <a:rPr lang="nl-NL"/>
              <a:t>huishoudens gaan geen energie besparen of investeren in energie-efficiëntiemaatregelen</a:t>
            </a:r>
          </a:p>
          <a:p>
            <a:pPr lvl="0"/>
            <a:r>
              <a:rPr lang="nl-NL"/>
              <a:t>energiekosten voor die huishoudens blijven stijgen, vanwege hun voortdurende afhankelijkheid van fossiele brandstoffen die steeds zwaarder belast worden</a:t>
            </a:r>
          </a:p>
          <a:p>
            <a:pPr lvl="0"/>
            <a:r>
              <a:rPr lang="nl-NL"/>
              <a:t>ook hoge inkomens profiteren van inkomenssteun, terwijl ze die helemaal niet nodig hebben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nl-NL"/>
              <a:t>Wat wel?</a:t>
            </a:r>
            <a:br>
              <a:rPr lang="nl-NL"/>
            </a:br>
            <a:endParaRPr lang="nl-NL"/>
          </a:p>
        </p:txBody>
      </p:sp>
      <p:sp>
        <p:nvSpPr>
          <p:cNvPr id="3" name="Tijdelijke aanduiding voor tekst 2"/>
          <p:cNvSpPr txBox="1">
            <a:spLocks noGrp="1"/>
          </p:cNvSpPr>
          <p:nvPr>
            <p:ph type="body" idx="4294967295"/>
          </p:nvPr>
        </p:nvSpPr>
        <p:spPr>
          <a:xfrm>
            <a:off x="503999" y="1769040"/>
            <a:ext cx="9071640" cy="5338080"/>
          </a:xfrm>
        </p:spPr>
        <p:txBody>
          <a:bodyPr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nl-NL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nl-NL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nl-NL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nl-NL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nl-NL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nl-NL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nl-NL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nl-NL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nl-NL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nl-NL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9pPr>
          </a:lstStyle>
          <a:p>
            <a:pPr lvl="0"/>
            <a:r>
              <a:rPr lang="nl-NL"/>
              <a:t>bij voorrang verduurzamen van de woningen die én het minst energiezuinig zijn én onderdak bieden aan huishoudens die het meest kwetsbaar zijn (lees laag inkomen en geen netwerk)</a:t>
            </a:r>
          </a:p>
          <a:p>
            <a:pPr lvl="0"/>
            <a:r>
              <a:rPr lang="nl-NL"/>
              <a:t>bespaart energie: onderzoek in Utrecht wees uit dat dit een inkomenswinst opleverde van tussen de 150 en 250 euro</a:t>
            </a:r>
          </a:p>
          <a:p>
            <a:pPr lvl="0"/>
            <a:r>
              <a:rPr lang="nl-NL"/>
              <a:t>Onderzoek Ierland en NZ: elke geïnvesteerde euro levert de maatschappij 2,5 euro op (gezondheid)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nl-NL"/>
              <a:t>Inkomensarmoede</a:t>
            </a:r>
          </a:p>
        </p:txBody>
      </p:sp>
      <p:sp>
        <p:nvSpPr>
          <p:cNvPr id="3" name="Tijdelijke aanduiding voor tekst 2"/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nl-NL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nl-NL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nl-NL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nl-NL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nl-NL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nl-NL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nl-NL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nl-NL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nl-NL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nl-NL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9pPr>
          </a:lstStyle>
          <a:p>
            <a:pPr lvl="0"/>
            <a:r>
              <a:rPr lang="nl-NL"/>
              <a:t>Energiearmoede treft 550.000 huishoudens (7%)</a:t>
            </a:r>
          </a:p>
          <a:p>
            <a:pPr lvl="0"/>
            <a:r>
              <a:rPr lang="nl-NL"/>
              <a:t>Ter vergelijking: 15% van alle huishoudens kampt met inkomensarmoede (het hebben van onvoldoende geld om een bepaald consumptieniveau te realiseren dat in een land als minimaal noodzakelijk wordt geacht)</a:t>
            </a:r>
          </a:p>
          <a:p>
            <a:pPr lvl="0"/>
            <a:r>
              <a:rPr lang="nl-NL"/>
              <a:t>Inkomens- en energiearmoede vallen dus niet altijd samen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nl-NL"/>
              <a:t>Waar?</a:t>
            </a:r>
          </a:p>
        </p:txBody>
      </p:sp>
      <p:sp>
        <p:nvSpPr>
          <p:cNvPr id="3" name="Tijdelijke aanduiding voor tekst 2"/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nl-NL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nl-NL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nl-NL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nl-NL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nl-NL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nl-NL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nl-NL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nl-NL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nl-NL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nl-NL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9pPr>
          </a:lstStyle>
          <a:p>
            <a:pPr lvl="0"/>
            <a:r>
              <a:rPr lang="nl-NL"/>
              <a:t>Ernstige energiearmoede is ruimtelijk geconcentreerder dan inkomensarmoede</a:t>
            </a:r>
          </a:p>
          <a:p>
            <a:pPr lvl="0"/>
            <a:r>
              <a:rPr lang="nl-NL"/>
              <a:t>Vooral in het noorden, oosten en zuidoosten van het land</a:t>
            </a:r>
          </a:p>
          <a:p>
            <a:pPr lvl="0"/>
            <a:r>
              <a:rPr lang="nl-NL"/>
              <a:t>Veel minder in de Randstad</a:t>
            </a:r>
          </a:p>
          <a:p>
            <a:pPr lvl="0"/>
            <a:r>
              <a:rPr lang="nl-NL"/>
              <a:t>Top 20 vrijwel allemaal in het NO, vooral Oost-Groningen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nl-NL"/>
              <a:t>Fryslân</a:t>
            </a:r>
          </a:p>
        </p:txBody>
      </p:sp>
      <p:sp>
        <p:nvSpPr>
          <p:cNvPr id="3" name="Tijdelijke aanduiding voor tekst 2"/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nl-NL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nl-NL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nl-NL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nl-NL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nl-NL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nl-NL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nl-NL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nl-NL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nl-NL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nl-NL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9pPr>
          </a:lstStyle>
          <a:p>
            <a:pPr lvl="0"/>
            <a:r>
              <a:rPr lang="nl-NL"/>
              <a:t>Vooral in Dantumadiel, Achtkarspelen en Noard-East Fryslân</a:t>
            </a:r>
          </a:p>
          <a:p>
            <a:pPr lvl="0"/>
            <a:r>
              <a:rPr lang="nl-NL"/>
              <a:t>Leeuwarden sterk geconcentreerd in het noorden van de stad, in mindere mate in het oosten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nl-NL"/>
              <a:t>Welke woningen?</a:t>
            </a:r>
          </a:p>
        </p:txBody>
      </p:sp>
      <p:sp>
        <p:nvSpPr>
          <p:cNvPr id="3" name="Tijdelijke aanduiding voor tekst 2"/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nl-NL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nl-NL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nl-NL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nl-NL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nl-NL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nl-NL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nl-NL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nl-NL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nl-NL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nl-NL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9pPr>
          </a:lstStyle>
          <a:p>
            <a:pPr lvl="0"/>
            <a:r>
              <a:rPr lang="nl-NL"/>
              <a:t>Van de energiearme huishoudens woont ongeveer 75% in een corporatiewoning</a:t>
            </a:r>
          </a:p>
          <a:p>
            <a:pPr lvl="0"/>
            <a:r>
              <a:rPr lang="nl-NL"/>
              <a:t>12% koopwoning</a:t>
            </a:r>
          </a:p>
          <a:p>
            <a:pPr lvl="0"/>
            <a:r>
              <a:rPr lang="nl-NL"/>
              <a:t>12% particulier</a:t>
            </a:r>
          </a:p>
          <a:p>
            <a:pPr lvl="0"/>
            <a:r>
              <a:rPr lang="nl-NL"/>
              <a:t>Woningen gebouwd tussen 1950 en 1975</a:t>
            </a:r>
          </a:p>
          <a:p>
            <a:pPr lvl="0"/>
            <a:r>
              <a:rPr lang="nl-NL"/>
              <a:t>Slechts 10% woningen gebouwd ná 1990</a:t>
            </a:r>
          </a:p>
        </p:txBody>
      </p:sp>
      <p:pic>
        <p:nvPicPr>
          <p:cNvPr id="4" name="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5031720" y="3769560"/>
            <a:ext cx="9000" cy="9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nl-NL"/>
              <a:t>Binnen energiearme huishoudens</a:t>
            </a:r>
          </a:p>
        </p:txBody>
      </p:sp>
      <p:sp>
        <p:nvSpPr>
          <p:cNvPr id="3" name="Tijdelijke aanduiding voor tekst 2"/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nl-NL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nl-NL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nl-NL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nl-NL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nl-NL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nl-NL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nl-NL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nl-NL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nl-NL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nl-NL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9pPr>
          </a:lstStyle>
          <a:p>
            <a:pPr lvl="0"/>
            <a:r>
              <a:rPr lang="nl-NL"/>
              <a:t>ongeveer 250.000 huishoudens én een relatief laag inkomen én een woning met lage energiekwaliteit én hoge energiekosten</a:t>
            </a:r>
          </a:p>
          <a:p>
            <a:pPr lvl="0"/>
            <a:r>
              <a:rPr lang="nl-NL"/>
              <a:t>naar schatting ongeveer 140.000 huishoudens met verborgen energiearmoede; dit zijn mensen die vanwege financiële problemen minder energie consumeren dan ze zouden willen</a:t>
            </a:r>
          </a:p>
          <a:p>
            <a:pPr lvl="0"/>
            <a:endParaRPr lang="nl-NL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nl-NL"/>
              <a:t>Feminisering</a:t>
            </a:r>
          </a:p>
        </p:txBody>
      </p:sp>
      <p:sp>
        <p:nvSpPr>
          <p:cNvPr id="3" name="Tijdelijke aanduiding voor tekst 2"/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nl-NL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nl-NL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nl-NL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nl-NL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nl-NL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nl-NL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nl-NL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nl-NL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nl-NL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nl-NL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9pPr>
          </a:lstStyle>
          <a:p>
            <a:pPr lvl="0"/>
            <a:r>
              <a:rPr lang="nl-NL"/>
              <a:t>sterke feminisering armoede: met name alleenstaande moeders met kinderen en vrouwelijke gepensioneerden die alleen wonen</a:t>
            </a:r>
          </a:p>
          <a:p>
            <a:pPr lvl="0"/>
            <a:r>
              <a:rPr lang="nl-NL"/>
              <a:t>gevolg van inkomenskloof tussen vrouwen en mannen, verdeling zorgtaken en demografische factoren (vrouwen worden ouder dan mannen en er zijn dus meer vrouwelijke dan mannelijke ouderen)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nl-NL"/>
              <a:t>Conclusies TNO</a:t>
            </a:r>
          </a:p>
        </p:txBody>
      </p:sp>
      <p:sp>
        <p:nvSpPr>
          <p:cNvPr id="3" name="Tijdelijke aanduiding voor tekst 2"/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nl-NL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nl-NL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nl-NL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nl-NL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nl-NL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nl-NL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nl-NL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nl-NL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nl-NL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nl-NL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9pPr>
          </a:lstStyle>
          <a:p>
            <a:pPr lvl="0"/>
            <a:r>
              <a:rPr lang="nl-NL"/>
              <a:t>Energiearmoede is een serieus probleem, maar nu nog beheersbaar</a:t>
            </a:r>
          </a:p>
          <a:p>
            <a:pPr lvl="0"/>
            <a:r>
              <a:rPr lang="nl-NL"/>
              <a:t>Dat kan (en waarschijnlijk zál) veranderen als gevolg van de energietransitie in combinatie met een stijgende gasprijs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nl-NL"/>
              <a:t>Wie kan niet verduurzamen</a:t>
            </a:r>
          </a:p>
        </p:txBody>
      </p:sp>
      <p:sp>
        <p:nvSpPr>
          <p:cNvPr id="3" name="Tijdelijke aanduiding voor tekst 2"/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nl-NL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nl-NL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nl-NL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nl-NL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nl-NL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nl-NL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nl-NL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nl-NL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nl-NL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nl-NL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9pPr>
          </a:lstStyle>
          <a:p>
            <a:pPr lvl="0"/>
            <a:r>
              <a:rPr lang="nl-NL"/>
              <a:t>Nederland kent naar schatting 3,8 miljoen huishoudens (48,5%) met een slecht geïsoleerde woning die ze zelf niet kunnen verduurzamen</a:t>
            </a:r>
          </a:p>
          <a:p>
            <a:pPr lvl="0"/>
            <a:r>
              <a:rPr lang="nl-NL"/>
              <a:t>Huurders die afhankelijk zijn van de verhuurder</a:t>
            </a:r>
          </a:p>
          <a:p>
            <a:pPr lvl="0"/>
            <a:r>
              <a:rPr lang="nl-NL"/>
              <a:t>Eigenaren die niet over de financiële middelen beschikken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andaard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182</TotalTime>
  <Words>595</Words>
  <Application>Microsoft Office PowerPoint</Application>
  <PresentationFormat>Diavoorstelling (4:3)</PresentationFormat>
  <Paragraphs>59</Paragraphs>
  <Slides>16</Slides>
  <Notes>16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16</vt:i4>
      </vt:variant>
    </vt:vector>
  </HeadingPairs>
  <TitlesOfParts>
    <vt:vector size="17" baseType="lpstr">
      <vt:lpstr>Standaard</vt:lpstr>
      <vt:lpstr>Energiearmoede</vt:lpstr>
      <vt:lpstr>Inkomensarmoede</vt:lpstr>
      <vt:lpstr>Waar?</vt:lpstr>
      <vt:lpstr>Fryslân</vt:lpstr>
      <vt:lpstr>Welke woningen?</vt:lpstr>
      <vt:lpstr>Binnen energiearme huishoudens</vt:lpstr>
      <vt:lpstr>Feminisering</vt:lpstr>
      <vt:lpstr>Conclusies TNO</vt:lpstr>
      <vt:lpstr>Wie kan niet verduurzamen</vt:lpstr>
      <vt:lpstr>Ongelijkheid</vt:lpstr>
      <vt:lpstr>Warmtetransitie</vt:lpstr>
      <vt:lpstr>Belasting</vt:lpstr>
      <vt:lpstr>Subsidies</vt:lpstr>
      <vt:lpstr>Bijeffecten</vt:lpstr>
      <vt:lpstr>Hoe bestrijd je energiearmoede?</vt:lpstr>
      <vt:lpstr>Wat wel?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Energiearmoede</dc:title>
  <dc:creator>Petra Galiën</dc:creator>
  <cp:lastModifiedBy>Secretaris PEL</cp:lastModifiedBy>
  <cp:revision>6</cp:revision>
  <dcterms:created xsi:type="dcterms:W3CDTF">2022-05-29T10:45:07Z</dcterms:created>
  <dcterms:modified xsi:type="dcterms:W3CDTF">2022-05-31T11:39:22Z</dcterms:modified>
</cp:coreProperties>
</file>