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6"/>
  </p:notesMasterIdLst>
  <p:handoutMasterIdLst>
    <p:handoutMasterId r:id="rId17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10080625" cy="7559675"/>
  <p:notesSz cx="7559675" cy="106918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10" y="14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nl-NL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Tijdelijke aanduiding voor datum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nl-NL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Tijdelijke aanduiding voor voettekst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nl-NL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Tijdelijke aanduiding voor dianummer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1F8F664E-6609-4E13-B042-FB5DE805706D}" type="slidenum">
              <a:t>‹nr.›</a:t>
            </a:fld>
            <a:endParaRPr lang="nl-NL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467419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Tijdelijke aanduiding voor notities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nl-NL"/>
          </a:p>
        </p:txBody>
      </p:sp>
      <p:sp>
        <p:nvSpPr>
          <p:cNvPr id="4" name="Tijdelijke aanduiding voor koptekst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nl-NL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nl-NL"/>
          </a:p>
        </p:txBody>
      </p:sp>
      <p:sp>
        <p:nvSpPr>
          <p:cNvPr id="5" name="Tijdelijke aanduiding voor datum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nl-NL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nl-NL"/>
          </a:p>
        </p:txBody>
      </p:sp>
      <p:sp>
        <p:nvSpPr>
          <p:cNvPr id="6" name="Tijdelijke aanduiding voor voettekst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nl-NL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nl-NL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6F85ED90-31A5-4676-B008-5F87844A16E2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3138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nl-NL" sz="2000" b="0" i="0" u="none" strike="noStrike" kern="1200">
        <a:ln>
          <a:noFill/>
        </a:ln>
        <a:latin typeface="Arial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Tijdelijke aanduiding voor notities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>
            <a:spAutoFit/>
          </a:bodyPr>
          <a:lstStyle/>
          <a:p>
            <a:endParaRPr lang="nl-NL" sz="2400">
              <a:solidFill>
                <a:srgbClr val="000000"/>
              </a:solidFill>
              <a:latin typeface="Times New Roman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Tijdelijke aanduiding voor notities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/>
          <a:lstStyle/>
          <a:p>
            <a:endParaRPr lang="nl-NL" sz="2400">
              <a:solidFill>
                <a:srgbClr val="000000"/>
              </a:solidFill>
              <a:latin typeface="Times New Roman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Tijdelijke aanduiding voor notities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/>
          <a:lstStyle/>
          <a:p>
            <a:endParaRPr lang="nl-NL" sz="2400">
              <a:solidFill>
                <a:srgbClr val="000000"/>
              </a:solidFill>
              <a:latin typeface="Times New Roman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Tijdelijke aanduiding voor notities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/>
          <a:lstStyle/>
          <a:p>
            <a:endParaRPr lang="nl-NL" sz="2400">
              <a:solidFill>
                <a:srgbClr val="000000"/>
              </a:solidFill>
              <a:latin typeface="Times New Roman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Tijdelijke aanduiding voor notities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/>
          <a:lstStyle/>
          <a:p>
            <a:endParaRPr lang="nl-NL" sz="2400">
              <a:solidFill>
                <a:srgbClr val="000000"/>
              </a:solidFill>
              <a:latin typeface="Times New Roman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Tijdelijke aanduiding voor notities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/>
          <a:lstStyle/>
          <a:p>
            <a:endParaRPr lang="nl-NL" sz="2400">
              <a:solidFill>
                <a:srgbClr val="000000"/>
              </a:solidFill>
              <a:latin typeface="Times New Roman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Tijdelijke aanduiding voor notities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/>
          <a:lstStyle/>
          <a:p>
            <a:endParaRPr lang="nl-NL" sz="2400">
              <a:solidFill>
                <a:srgbClr val="000000"/>
              </a:solidFill>
              <a:latin typeface="Times New Roman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Tijdelijke aanduiding voor notities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/>
          <a:lstStyle/>
          <a:p>
            <a:endParaRPr lang="nl-NL" sz="2400">
              <a:solidFill>
                <a:srgbClr val="000000"/>
              </a:solidFill>
              <a:latin typeface="Times New Roman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Tijdelijke aanduiding voor notities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/>
          <a:lstStyle/>
          <a:p>
            <a:endParaRPr lang="nl-NL" sz="2400">
              <a:solidFill>
                <a:srgbClr val="000000"/>
              </a:solidFill>
              <a:latin typeface="Times New Roman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Tijdelijke aanduiding voor notities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/>
          <a:lstStyle/>
          <a:p>
            <a:endParaRPr lang="nl-NL" sz="2400">
              <a:solidFill>
                <a:srgbClr val="000000"/>
              </a:solidFill>
              <a:latin typeface="Times New Roman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Tijdelijke aanduiding voor notities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/>
          <a:lstStyle/>
          <a:p>
            <a:endParaRPr lang="nl-NL" sz="2400">
              <a:solidFill>
                <a:srgbClr val="000000"/>
              </a:solidFill>
              <a:latin typeface="Times New Roman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Tijdelijke aanduiding voor notities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/>
          <a:lstStyle/>
          <a:p>
            <a:endParaRPr lang="nl-NL" sz="2400">
              <a:solidFill>
                <a:srgbClr val="000000"/>
              </a:solidFill>
              <a:latin typeface="Times New Roman" pitchFamily="18"/>
              <a:cs typeface="Tahoma" pitchFamily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E423C5E-2C42-48CB-A8EC-42BEA2CB2CD5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360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93340E-F122-40E4-8191-67ADB33F8E1C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8771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24E9AE5-59DD-4510-A40A-77A84E305533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5796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2835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9300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05066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741363" y="1963738"/>
            <a:ext cx="4310062" cy="4937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203825" y="1963738"/>
            <a:ext cx="4310063" cy="4937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6900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1411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4045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899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106644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D6E5F1E-3AE1-4F09-A5E7-A49B75D04FE6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536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489437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6538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321550" y="282575"/>
            <a:ext cx="2192338" cy="661828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741363" y="282575"/>
            <a:ext cx="6427787" cy="661828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7171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903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2420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779236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741363" y="1963738"/>
            <a:ext cx="4310062" cy="4937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203825" y="1963738"/>
            <a:ext cx="4310063" cy="4937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3419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8018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215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6934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8CF049-E41B-42F4-AF5A-331F52B6B9E2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5364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852377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2696423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9469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321550" y="282575"/>
            <a:ext cx="2192338" cy="661828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741363" y="282575"/>
            <a:ext cx="6427787" cy="661828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325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56E1DC5-FB49-4B60-B765-341C9E1D874F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5193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815584C-9D4E-4904-ABF8-1E1A9A981386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9680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580265-3743-438F-8B38-A08DB418E3FB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3320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A14EF19-1985-4161-BD94-815C34C174D8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4264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EFEF5B8-59B5-414C-9A09-51C6624908C0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13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48EC19D-9F31-4AAF-80B0-FEC1EC57F0C3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709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nl-NL"/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nl-N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nl-N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nl-NL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nl-NL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nl-N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nl-N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nl-N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nl-N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nl-N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nl-N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nl-NL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nl-NL"/>
          </a:p>
        </p:txBody>
      </p:sp>
      <p:sp>
        <p:nvSpPr>
          <p:cNvPr id="5" name="Tijdelijke aanduiding voor voettekst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nl-NL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nl-NL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AE3897A1-4CBD-4423-916A-14B4315F66D7}" type="slidenum"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nl-NL" sz="2400" b="0" i="0" u="none" strike="noStrike" kern="1200">
          <a:ln>
            <a:noFill/>
          </a:ln>
          <a:latin typeface="Arial" pitchFamily="18"/>
          <a:ea typeface="Microsoft YaHei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4"/>
        </a:spcAft>
        <a:tabLst/>
        <a:defRPr lang="nl-NL" sz="3200" b="0" i="0" u="none" strike="noStrike" kern="1200">
          <a:ln>
            <a:noFill/>
          </a:ln>
          <a:latin typeface="Arial" pitchFamily="18"/>
          <a:ea typeface="Microsoft YaHei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 txBox="1">
            <a:spLocks noGrp="1"/>
          </p:cNvSpPr>
          <p:nvPr>
            <p:ph type="title"/>
          </p:nvPr>
        </p:nvSpPr>
        <p:spPr>
          <a:xfrm>
            <a:off x="740879" y="282240"/>
            <a:ext cx="8608320" cy="1262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endParaRPr lang="nl-NL"/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1"/>
          </p:nvPr>
        </p:nvSpPr>
        <p:spPr>
          <a:xfrm>
            <a:off x="740879" y="1963080"/>
            <a:ext cx="8772840" cy="4937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None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nl-NL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725039" y="7076880"/>
            <a:ext cx="9355320" cy="96840"/>
          </a:xfrm>
          <a:prstGeom prst="rect">
            <a:avLst/>
          </a:prstGeom>
          <a:solidFill>
            <a:srgbClr val="FF9966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nl-NL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1987919" y="7289279"/>
            <a:ext cx="8092440" cy="96840"/>
          </a:xfrm>
          <a:prstGeom prst="rect">
            <a:avLst/>
          </a:prstGeom>
          <a:solidFill>
            <a:srgbClr val="FF9966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nl-NL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rtl="0" hangingPunct="0">
        <a:tabLst/>
        <a:defRPr lang="nl-NL" sz="2400" b="1" i="1" u="none" strike="noStrike">
          <a:ln>
            <a:noFill/>
          </a:ln>
          <a:solidFill>
            <a:srgbClr val="FF9966"/>
          </a:solidFill>
          <a:latin typeface="Albany" pitchFamily="34"/>
          <a:cs typeface="Tahoma" pitchFamily="2"/>
        </a:defRPr>
      </a:lvl1pPr>
    </p:titleStyle>
    <p:bodyStyle>
      <a:lvl1pPr marL="0" marR="0" indent="0" algn="l" rtl="0" hangingPunct="0">
        <a:spcBef>
          <a:spcPts val="0"/>
        </a:spcBef>
        <a:spcAft>
          <a:spcPts val="0"/>
        </a:spcAft>
        <a:tabLst/>
        <a:defRPr lang="nl-NL" sz="2400" b="0" i="0" u="none" strike="noStrike">
          <a:ln>
            <a:noFill/>
          </a:ln>
          <a:solidFill>
            <a:srgbClr val="E6E6E6"/>
          </a:solidFill>
          <a:latin typeface="Thorndale" pitchFamily="18"/>
          <a:cs typeface="Tahoma" pitchFamily="2"/>
        </a:defRPr>
      </a:lvl1pPr>
    </p:bodyStyle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 txBox="1">
            <a:spLocks noGrp="1"/>
          </p:cNvSpPr>
          <p:nvPr>
            <p:ph type="title"/>
          </p:nvPr>
        </p:nvSpPr>
        <p:spPr>
          <a:xfrm>
            <a:off x="740879" y="282240"/>
            <a:ext cx="8608320" cy="1262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endParaRPr lang="nl-NL"/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1"/>
          </p:nvPr>
        </p:nvSpPr>
        <p:spPr>
          <a:xfrm>
            <a:off x="740879" y="1963080"/>
            <a:ext cx="8772840" cy="4937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None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nl-NL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725039" y="7076880"/>
            <a:ext cx="9355320" cy="96840"/>
          </a:xfrm>
          <a:prstGeom prst="rect">
            <a:avLst/>
          </a:prstGeom>
          <a:solidFill>
            <a:srgbClr val="FF9966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nl-NL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1987919" y="7289279"/>
            <a:ext cx="8092440" cy="96840"/>
          </a:xfrm>
          <a:prstGeom prst="rect">
            <a:avLst/>
          </a:prstGeom>
          <a:solidFill>
            <a:srgbClr val="FF9966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nl-NL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rtl="0" hangingPunct="0">
        <a:tabLst/>
        <a:defRPr lang="nl-NL" sz="2400" b="1" i="1" u="none" strike="noStrike">
          <a:ln>
            <a:noFill/>
          </a:ln>
          <a:solidFill>
            <a:srgbClr val="FF9966"/>
          </a:solidFill>
          <a:latin typeface="Albany" pitchFamily="34"/>
          <a:cs typeface="Tahoma" pitchFamily="2"/>
        </a:defRPr>
      </a:lvl1pPr>
    </p:titleStyle>
    <p:bodyStyle>
      <a:lvl1pPr marL="0" marR="0" indent="0" algn="l" rtl="0" hangingPunct="0">
        <a:spcBef>
          <a:spcPts val="0"/>
        </a:spcBef>
        <a:spcAft>
          <a:spcPts val="0"/>
        </a:spcAft>
        <a:tabLst/>
        <a:defRPr lang="nl-NL" sz="2400" b="0" i="0" u="none" strike="noStrike">
          <a:ln>
            <a:noFill/>
          </a:ln>
          <a:solidFill>
            <a:srgbClr val="E6E6E6"/>
          </a:solidFill>
          <a:latin typeface="Thorndale" pitchFamily="18"/>
          <a:cs typeface="Tahoma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 algn="ctr">
              <a:buNone/>
            </a:pPr>
            <a:r>
              <a:rPr lang="nl-NL" i="0"/>
              <a:t>EEN ONGEDEELDE STAD</a:t>
            </a:r>
          </a:p>
        </p:txBody>
      </p:sp>
      <p:pic>
        <p:nvPicPr>
          <p:cNvPr id="3" name="Tijdelijke aanduiding voor afbeelding 2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40879" y="1963080"/>
            <a:ext cx="8691120" cy="4937400"/>
          </a:xfrm>
        </p:spPr>
      </p:pic>
      <p:sp>
        <p:nvSpPr>
          <p:cNvPr id="4" name="Ondertitel 3"/>
          <p:cNvSpPr txBox="1">
            <a:spLocks noGrp="1"/>
          </p:cNvSpPr>
          <p:nvPr>
            <p:ph type="subTitle" idx="4294967295"/>
          </p:nvPr>
        </p:nvSpPr>
        <p:spPr/>
        <p:txBody>
          <a:bodyPr anchor="ctr"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●"/>
            </a:lvl1pPr>
            <a:lvl2pPr lvl="1">
              <a:buClr>
                <a:srgbClr val="000000"/>
              </a:buClr>
              <a:buSzPct val="45000"/>
              <a:buFont typeface="StarSymbol"/>
              <a:buChar char="●"/>
            </a:lvl2pPr>
            <a:lvl3pPr lvl="2">
              <a:buClr>
                <a:srgbClr val="000000"/>
              </a:buClr>
              <a:buSzPct val="45000"/>
              <a:buFont typeface="StarSymbol"/>
              <a:buChar char="●"/>
            </a:lvl3pPr>
            <a:lvl4pPr lvl="3">
              <a:buClr>
                <a:srgbClr val="000000"/>
              </a:buClr>
              <a:buSzPct val="45000"/>
              <a:buFont typeface="StarSymbol"/>
              <a:buChar char="●"/>
            </a:lvl4pPr>
            <a:lvl5pPr lvl="4">
              <a:buClr>
                <a:srgbClr val="000000"/>
              </a:buClr>
              <a:buSzPct val="45000"/>
              <a:buFont typeface="StarSymbol"/>
              <a:buChar char="●"/>
            </a:lvl5pPr>
            <a:lvl6pPr lvl="5">
              <a:buClr>
                <a:srgbClr val="000000"/>
              </a:buClr>
              <a:buSzPct val="45000"/>
              <a:buFont typeface="StarSymbol"/>
              <a:buChar char="●"/>
            </a:lvl6pPr>
            <a:lvl7pPr lvl="6">
              <a:buClr>
                <a:srgbClr val="000000"/>
              </a:buClr>
              <a:buSzPct val="45000"/>
              <a:buFont typeface="StarSymbol"/>
              <a:buChar char="●"/>
            </a:lvl7pPr>
            <a:lvl8pPr lvl="7">
              <a:buClr>
                <a:srgbClr val="000000"/>
              </a:buClr>
              <a:buSzPct val="45000"/>
              <a:buFont typeface="StarSymbol"/>
              <a:buChar char="●"/>
            </a:lvl8pPr>
            <a:lvl9pPr lvl="8">
              <a:buClr>
                <a:srgbClr val="000000"/>
              </a:buClr>
              <a:buSzPct val="45000"/>
              <a:buFont typeface="StarSymbol"/>
              <a:buChar char="●"/>
            </a:lvl9pPr>
          </a:lstStyle>
          <a:p>
            <a:pPr marL="0" indent="-216000" algn="ctr"/>
            <a:endParaRPr lang="nl-NL">
              <a:solidFill>
                <a:srgbClr val="CCCCCC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 algn="ctr">
              <a:buNone/>
            </a:pPr>
            <a:r>
              <a:rPr lang="nl-NL" i="0"/>
              <a:t>Warmtenet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None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nl-NL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nl-NL"/>
              <a:t>De gemeente zet primair in op warmtenetten, althans voor het stedelijk gebied, niet in de dorpen</a:t>
            </a:r>
          </a:p>
          <a:p>
            <a:pPr lvl="0"/>
            <a:r>
              <a:rPr lang="nl-NL"/>
              <a:t>Er moeten voldoende garanties zijn om negatieve gevolgen van monopolyposities op de productie, distributie en levering van duurzame warmte (ook voor andere technieken dan warmtenet) te voorkomen</a:t>
            </a:r>
          </a:p>
          <a:p>
            <a:pPr lvl="0"/>
            <a:r>
              <a:rPr lang="nl-NL"/>
              <a:t>In dorpen zijn geen warmtebronnen aanwezig, aansluiting op een warmtenet is daarom niet erg praktisch. De nota is hierover een beetje vaag: er moet “aangesloten worden bij initiatieven uit de dorpen”</a:t>
            </a:r>
          </a:p>
          <a:p>
            <a:pPr lvl="0"/>
            <a:r>
              <a:rPr lang="nl-NL"/>
              <a:t>Corporaties mogen geen woningen meer verkopen als die woningen niet minimaal het energielabel “B” hebben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 algn="ctr">
              <a:buNone/>
            </a:pPr>
            <a:r>
              <a:rPr lang="nl-NL" i="0"/>
              <a:t>Aanbod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None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nl-NL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nl-NL"/>
              <a:t>Geen uitbreiding aantal sociale huurwoningen, het huidige aanbod is voldoende</a:t>
            </a:r>
          </a:p>
          <a:p>
            <a:pPr lvl="0"/>
            <a:r>
              <a:rPr lang="nl-NL"/>
              <a:t>Afname aandeel sociale huurwoningen in bepaalde wijken</a:t>
            </a:r>
          </a:p>
          <a:p>
            <a:pPr lvl="0"/>
            <a:r>
              <a:rPr lang="nl-NL"/>
              <a:t>Ter compensatie moet het aantal soc. huurwoningen in andere buurten dan toenemen</a:t>
            </a:r>
          </a:p>
          <a:p>
            <a:pPr lvl="0"/>
            <a:r>
              <a:rPr lang="nl-NL"/>
              <a:t>Corporaties worden verzocht alvast met bouwen te beginnen, om te voorkomen dat herstructureringen spaak lopen door onvoldoende aanbod</a:t>
            </a:r>
          </a:p>
          <a:p>
            <a:pPr lvl="0"/>
            <a:endParaRPr lang="nl-N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 algn="ctr">
              <a:buNone/>
            </a:pPr>
            <a:r>
              <a:rPr lang="nl-NL" i="0"/>
              <a:t>Urgentie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None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nl-NL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9pPr>
          </a:lstStyle>
          <a:p>
            <a:pPr lvl="0">
              <a:buNone/>
            </a:pPr>
            <a:endParaRPr lang="nl-NL"/>
          </a:p>
          <a:p>
            <a:pPr lvl="0"/>
            <a:r>
              <a:rPr lang="nl-NL"/>
              <a:t>Maximaal 15% van de vrijkomende woningen kan via urgentie worden toegewezen</a:t>
            </a:r>
          </a:p>
          <a:p>
            <a:pPr lvl="0"/>
            <a:r>
              <a:rPr lang="nl-NL"/>
              <a:t>Vrouwen die uit een blijf-van-mijn-lijf-huis komen</a:t>
            </a:r>
          </a:p>
          <a:p>
            <a:pPr lvl="0"/>
            <a:r>
              <a:rPr lang="nl-NL"/>
              <a:t>Mantelzorgers</a:t>
            </a:r>
          </a:p>
          <a:p>
            <a:pPr lvl="0"/>
            <a:r>
              <a:rPr lang="nl-NL"/>
              <a:t>Statushouders</a:t>
            </a:r>
          </a:p>
          <a:p>
            <a:pPr lvl="0"/>
            <a:r>
              <a:rPr lang="nl-NL">
                <a:latin typeface="Calibri" pitchFamily="32"/>
              </a:rPr>
              <a:t>Alleenstaande Minderjarige Vreemdeling die 18 jaar oud wordt</a:t>
            </a:r>
          </a:p>
          <a:p>
            <a:pPr lvl="0"/>
            <a:r>
              <a:rPr lang="nl-NL">
                <a:latin typeface="Calibri" pitchFamily="32"/>
              </a:rPr>
              <a:t>Personen die uit beschermd wonen komen</a:t>
            </a:r>
          </a:p>
          <a:p>
            <a:pPr lvl="0"/>
            <a:r>
              <a:rPr lang="nl-NL">
                <a:latin typeface="Calibri" pitchFamily="32"/>
              </a:rPr>
              <a:t>Personen die uit maatschappelijke opvang komen</a:t>
            </a:r>
          </a:p>
          <a:p>
            <a:pPr lvl="0"/>
            <a:r>
              <a:rPr lang="nl-NL">
                <a:latin typeface="Calibri" pitchFamily="32"/>
              </a:rPr>
              <a:t>Jongeren die uit jeugdhulpinstelling komen</a:t>
            </a:r>
          </a:p>
          <a:p>
            <a:pPr lvl="0"/>
            <a:r>
              <a:rPr lang="nl-NL">
                <a:latin typeface="Calibri" pitchFamily="32"/>
              </a:rPr>
              <a:t>Maatwerk is mogelijk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 algn="ctr">
              <a:buNone/>
            </a:pPr>
            <a:r>
              <a:rPr lang="nl-NL" i="0"/>
              <a:t>DOELEN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None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nl-NL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nl-NL" dirty="0"/>
              <a:t>Fysieke opgave, voorkomen ruimtelijke segregatie: geen concentraties allerlaagste inkomens, idealiter spreiding doelgroepen over alle wijken</a:t>
            </a:r>
          </a:p>
          <a:p>
            <a:pPr lvl="0"/>
            <a:r>
              <a:rPr lang="nl-NL" dirty="0"/>
              <a:t>Sociale opgave: iedereen moet kunnen participeren.  Gemeente, maatschappelijke organisaties en zorgaanbieders </a:t>
            </a:r>
            <a:r>
              <a:rPr lang="nl-NL" dirty="0" smtClean="0"/>
              <a:t>moeten </a:t>
            </a:r>
            <a:r>
              <a:rPr lang="nl-NL" dirty="0"/>
              <a:t>samenwerken om dat te realiseren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 algn="ctr">
              <a:buNone/>
            </a:pPr>
            <a:r>
              <a:rPr lang="nl-NL" i="0"/>
              <a:t>DOELGROEPEN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None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nl-NL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nl-NL"/>
              <a:t>Huurders met een inkomen tot </a:t>
            </a:r>
            <a:r>
              <a:rPr lang="nl-NL">
                <a:latin typeface="Calibri" pitchFamily="32"/>
              </a:rPr>
              <a:t>€ 43.574. Hogere inkomens hebben in principe geen toegang tot de woningvoorraad van de corporaties</a:t>
            </a:r>
          </a:p>
          <a:p>
            <a:pPr lvl="0"/>
            <a:r>
              <a:rPr lang="nl-NL">
                <a:latin typeface="Calibri" pitchFamily="32"/>
              </a:rPr>
              <a:t>Woningvoorraad: sociale huurwoningen. Dit zijn alle zelfstandige</a:t>
            </a:r>
          </a:p>
          <a:p>
            <a:pPr lvl="0"/>
            <a:r>
              <a:rPr lang="nl-NL">
                <a:latin typeface="Calibri" pitchFamily="32"/>
              </a:rPr>
              <a:t>woningen (dus geen kamerverhuur) met een huurprijs tot € 737,14. Focus op de huurwoningen met een huurprijs tot € 663,40.</a:t>
            </a:r>
          </a:p>
          <a:p>
            <a:pPr lvl="0"/>
            <a:r>
              <a:rPr lang="nl-NL">
                <a:latin typeface="Calibri" pitchFamily="32"/>
              </a:rPr>
              <a:t>(Duurdere) koop en geliberaliseerde huur komt in deze nota niet aan bod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 algn="ctr">
              <a:buNone/>
            </a:pPr>
            <a:r>
              <a:rPr lang="nl-NL" i="0"/>
              <a:t>GLOBAL GOALS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None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nl-NL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nl-NL"/>
              <a:t>Geen armoede: inzet op betaalbaar wonen voor lage inkomens</a:t>
            </a:r>
          </a:p>
          <a:p>
            <a:pPr lvl="0"/>
            <a:r>
              <a:rPr lang="nl-NL"/>
              <a:t>Betaalbare en duurzame energie: </a:t>
            </a:r>
            <a:r>
              <a:rPr lang="nl-NL">
                <a:latin typeface="Calibri" pitchFamily="32"/>
              </a:rPr>
              <a:t>verduurzaming van de (sociale) woningvoorraad</a:t>
            </a:r>
          </a:p>
          <a:p>
            <a:pPr lvl="0"/>
            <a:r>
              <a:rPr lang="nl-NL">
                <a:latin typeface="Calibri" pitchFamily="32"/>
              </a:rPr>
              <a:t>Ongelijkheid verminderen: tegengaan segregatie, goede huisvesting voor statushouders</a:t>
            </a:r>
          </a:p>
          <a:p>
            <a:pPr lvl="0"/>
            <a:r>
              <a:rPr lang="nl-NL">
                <a:latin typeface="Calibri" pitchFamily="32"/>
              </a:rPr>
              <a:t>Duurzame steden en gemeenschappen: via stedelijke vernieuwing zorgen voor goed functionerende wijken en dorpen</a:t>
            </a:r>
          </a:p>
          <a:p>
            <a:pPr lvl="0"/>
            <a:r>
              <a:rPr lang="nl-NL">
                <a:latin typeface="Calibri" pitchFamily="32"/>
              </a:rPr>
              <a:t>Verantwoordelijke consumptie en productie, inzet  op het verduurzamen van het product ‘wonen’, zowel qua bouw (circulair) als gebruik</a:t>
            </a:r>
          </a:p>
          <a:p>
            <a:pPr lvl="0">
              <a:buNone/>
            </a:pPr>
            <a:endParaRPr lang="nl-NL">
              <a:latin typeface="Calibri" pitchFamily="3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 algn="ctr">
              <a:buNone/>
            </a:pPr>
            <a:r>
              <a:rPr lang="nl-NL" i="0">
                <a:latin typeface="Calibri" pitchFamily="34"/>
              </a:rPr>
              <a:t>Ambitie: realiseren van gemengde wijken en buurten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None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nl-NL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nl-NL">
                <a:latin typeface="Calibri" pitchFamily="32"/>
              </a:rPr>
              <a:t>Buurten, waarin meer dan 50% van de woningvoorraad uit huurwoningen met een huurprijs onder de € 663,405 bestaat, moeten langzaam getransformeerd worden</a:t>
            </a:r>
          </a:p>
          <a:p>
            <a:pPr lvl="0"/>
            <a:r>
              <a:rPr lang="nl-NL">
                <a:latin typeface="Calibri" pitchFamily="32"/>
              </a:rPr>
              <a:t>Via sloop, verkoop corporatiewoningen en andersoortige nieuwbouw</a:t>
            </a:r>
          </a:p>
          <a:p>
            <a:pPr lvl="0"/>
            <a:r>
              <a:rPr lang="nl-NL">
                <a:latin typeface="Calibri" pitchFamily="32"/>
              </a:rPr>
              <a:t>Voorwaarde: corporaties moeten elders voldoende nieuwbouw toevoegen</a:t>
            </a:r>
          </a:p>
          <a:p>
            <a:pPr lvl="0"/>
            <a:r>
              <a:rPr lang="nl-NL">
                <a:latin typeface="Calibri" pitchFamily="32"/>
              </a:rPr>
              <a:t>Per gebied zal een visie worden opgesteld op welke wijze deze verandering stap voor stap tot stand kan worden gebracht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 algn="ctr">
              <a:buNone/>
            </a:pPr>
            <a:r>
              <a:rPr lang="nl-NL" i="0">
                <a:latin typeface="Calibri" pitchFamily="34"/>
              </a:rPr>
              <a:t>Ambitie: aandeel toe te voegen sociale huur in uitleg- en inbreidingslocaties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None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nl-NL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nl-NL">
                <a:latin typeface="Calibri" pitchFamily="32"/>
              </a:rPr>
              <a:t>In buurten waar minder dan 30% van de woningvoorraad bestaat uit huurwoningen met een huur tot € 663,40, moet er bij het</a:t>
            </a:r>
          </a:p>
          <a:p>
            <a:pPr lvl="0"/>
            <a:r>
              <a:rPr lang="nl-NL">
                <a:latin typeface="Calibri" pitchFamily="32"/>
              </a:rPr>
              <a:t>toevoegen van meer dan 20 woningen minimaal 20% in de huur tot aan € 663,40 worden toegevoegd</a:t>
            </a:r>
          </a:p>
          <a:p>
            <a:pPr lvl="0"/>
            <a:r>
              <a:rPr lang="nl-NL">
                <a:latin typeface="Calibri" pitchFamily="32"/>
              </a:rPr>
              <a:t>Voor nieuwe plannen in de uitleglocaties moet minimaal 15% tot circa 30% bestaan uit sociale huurwoningen in de prijsklasse tot € 663,40, in beginsel in eigendom van de corporaties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 algn="ctr">
              <a:buNone/>
            </a:pPr>
            <a:r>
              <a:rPr lang="nl-NL" i="0"/>
              <a:t>Ambitie: hogere inkomens binden aan corporaties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None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nl-NL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nl-NL"/>
              <a:t>Bredere taakopvatting corporaties: niet meer uitsluitend richten op lage inkomens, maar ook op jongeren, zelfstandigen en ouderen die geen hypotheek meer kunnen krijgen</a:t>
            </a:r>
          </a:p>
          <a:p>
            <a:pPr lvl="0"/>
            <a:r>
              <a:rPr lang="nl-NL"/>
              <a:t>Gemeente streeft naar 'goedkope scheefheid'.</a:t>
            </a:r>
          </a:p>
          <a:p>
            <a:pPr lvl="0"/>
            <a:r>
              <a:rPr lang="nl-NL"/>
              <a:t>Mits er voldoende woningen beschikbaar zijn voor de laagste inkomensgroepen dienen ook hogere inkomens te kunnen huren bij corporaties.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 algn="ctr">
              <a:buNone/>
            </a:pPr>
            <a:r>
              <a:rPr lang="nl-NL" i="0"/>
              <a:t>Verduurzaming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None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nl-NL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nl-NL"/>
              <a:t>Leeuwarden moet in 2050 een fossiel vrije samenleving zijn</a:t>
            </a:r>
          </a:p>
          <a:p>
            <a:pPr lvl="0"/>
            <a:r>
              <a:rPr lang="nl-NL"/>
              <a:t>Concreet: stapsgewijs werken naar een aardgasvrije woningvoorraad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 algn="ctr">
              <a:buNone/>
            </a:pPr>
            <a:r>
              <a:rPr lang="nl-NL" i="0"/>
              <a:t>Randvoorwaarden energietransitie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None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nl-NL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nl-NL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nl-NL">
                <a:solidFill>
                  <a:srgbClr val="FFFFFF"/>
                </a:solidFill>
                <a:latin typeface="Calibri" pitchFamily="32"/>
              </a:rPr>
              <a:t>Idealiter leidt de energietransitie tot een lagere energierekening</a:t>
            </a:r>
          </a:p>
          <a:p>
            <a:pPr lvl="0"/>
            <a:r>
              <a:rPr lang="nl-NL">
                <a:solidFill>
                  <a:srgbClr val="FFFFFF"/>
                </a:solidFill>
                <a:latin typeface="Calibri" pitchFamily="32"/>
              </a:rPr>
              <a:t>Een stijging van de energierekening is niet acceptabel</a:t>
            </a:r>
          </a:p>
          <a:p>
            <a:pPr lvl="0"/>
            <a:r>
              <a:rPr lang="nl-NL">
                <a:solidFill>
                  <a:srgbClr val="FFFFFF"/>
                </a:solidFill>
                <a:latin typeface="Calibri" pitchFamily="32"/>
              </a:rPr>
              <a:t>Verduurzaming mag het woongenot qua geluid niet aantasten</a:t>
            </a:r>
          </a:p>
          <a:p>
            <a:pPr lvl="0"/>
            <a:r>
              <a:rPr lang="nl-NL">
                <a:solidFill>
                  <a:srgbClr val="FFFFFF"/>
                </a:solidFill>
                <a:latin typeface="Calibri" pitchFamily="32"/>
              </a:rPr>
              <a:t>Bovenstaande is vooral relevant ivm de plaatsing van waterpompen (te kleine capaciteit, verkeerd geplaatst)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ard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yt-darkblue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tandaard1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660</Words>
  <Application>Microsoft Office PowerPoint</Application>
  <PresentationFormat>Aangepast</PresentationFormat>
  <Paragraphs>57</Paragraphs>
  <Slides>12</Slides>
  <Notes>12</Notes>
  <HiddenSlides>0</HiddenSlides>
  <MMClips>0</MMClips>
  <ScaleCrop>false</ScaleCrop>
  <HeadingPairs>
    <vt:vector size="4" baseType="variant">
      <vt:variant>
        <vt:lpstr>Thema</vt:lpstr>
      </vt:variant>
      <vt:variant>
        <vt:i4>3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Standaard</vt:lpstr>
      <vt:lpstr>lyt-darkblue</vt:lpstr>
      <vt:lpstr>Standaard1</vt:lpstr>
      <vt:lpstr>EEN ONGEDEELDE STAD</vt:lpstr>
      <vt:lpstr>DOELEN</vt:lpstr>
      <vt:lpstr>DOELGROEPEN</vt:lpstr>
      <vt:lpstr>GLOBAL GOALS</vt:lpstr>
      <vt:lpstr>Ambitie: realiseren van gemengde wijken en buurten</vt:lpstr>
      <vt:lpstr>Ambitie: aandeel toe te voegen sociale huur in uitleg- en inbreidingslocaties</vt:lpstr>
      <vt:lpstr>Ambitie: hogere inkomens binden aan corporaties</vt:lpstr>
      <vt:lpstr>Verduurzaming</vt:lpstr>
      <vt:lpstr>Randvoorwaarden energietransitie</vt:lpstr>
      <vt:lpstr>Warmtenet</vt:lpstr>
      <vt:lpstr>Aanbod</vt:lpstr>
      <vt:lpstr>Urgentie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EEN ONGEDEELDE STAD</dc:title>
  <dc:creator>Petra Galiën</dc:creator>
  <cp:lastModifiedBy>Secretaris PEL</cp:lastModifiedBy>
  <cp:revision>6</cp:revision>
  <dcterms:created xsi:type="dcterms:W3CDTF">2020-09-21T10:25:56Z</dcterms:created>
  <dcterms:modified xsi:type="dcterms:W3CDTF">2020-09-25T23:41:37Z</dcterms:modified>
</cp:coreProperties>
</file>